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67" r:id="rId28"/>
  </p:sldIdLst>
  <p:sldSz cx="9144000" cy="6858000" type="screen4x3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1164" y="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E7F33-0D1F-4414-802C-C59D087425B9}" type="datetimeFigureOut">
              <a:rPr lang="pl-PL" smtClean="0"/>
              <a:t>08.12.2017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DB132-D61C-4406-A104-C39BA50FE5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8218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l-PL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l-PL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Kliknij, aby edytować styl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C617DF3E-A9DB-4819-91AF-BC314C848EA5}" type="datetime">
              <a:rPr lang="pl-PL" sz="1200" b="0" strike="noStrike" spc="-1">
                <a:solidFill>
                  <a:srgbClr val="8B8B8B"/>
                </a:solidFill>
                <a:latin typeface="Calibri"/>
              </a:rPr>
              <a:t>08.12.2017</a:t>
            </a:fld>
            <a:endParaRPr lang="pl-PL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pl-PL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B12EA16-5773-4D85-BA1D-A3715B37529A}" type="slidenum">
              <a:rPr lang="pl-P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pl-PL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Kliknij, aby edytować format tekstu konspektu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Drugi poziom konspektu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Trzeci poziom konspektu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Czwarty poziom konspektu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Piąty poziom konspektu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Szósty poziom konspektu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Kliknij, aby edytować styl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Kliknij, aby edytować style wzorca tekstu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pl-PL" sz="2800" b="0" strike="noStrike" spc="-1">
                <a:solidFill>
                  <a:srgbClr val="000000"/>
                </a:solidFill>
                <a:latin typeface="Calibri"/>
              </a:rPr>
              <a:t>Drugi poziom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pl-PL" sz="2400" b="0" strike="noStrike" spc="-1">
                <a:solidFill>
                  <a:srgbClr val="000000"/>
                </a:solidFill>
                <a:latin typeface="Calibri"/>
              </a:rPr>
              <a:t>Trzeci poziom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Czwarty poziom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pl-PL" sz="2000" b="0" strike="noStrike" spc="-1">
                <a:solidFill>
                  <a:srgbClr val="000000"/>
                </a:solidFill>
                <a:latin typeface="Calibri"/>
              </a:rPr>
              <a:t>Piąty poziom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0261BF13-B52F-4B50-A31B-29CA786A757C}" type="datetime">
              <a:rPr lang="pl-PL" sz="1200" b="0" strike="noStrike" spc="-1">
                <a:solidFill>
                  <a:srgbClr val="8B8B8B"/>
                </a:solidFill>
                <a:latin typeface="Calibri"/>
              </a:rPr>
              <a:t>08.12.2017</a:t>
            </a:fld>
            <a:endParaRPr lang="pl-PL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pl-PL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0CFE404-C3CB-453F-B089-17CCA36C357D}" type="slidenum">
              <a:rPr lang="pl-PL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pl-PL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684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l-PL" sz="1800" b="0" strike="noStrike" spc="-1">
                <a:latin typeface="Arial"/>
              </a:rPr>
              <a:t>Kliknij, aby edytować format tekstu tytułu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latin typeface="Arial"/>
              </a:rPr>
              <a:t>Kliknij, aby edytować format tekstu konspektu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strike="noStrike" spc="-1">
                <a:latin typeface="Arial"/>
              </a:rPr>
              <a:t>Drugi poziom konspektu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latin typeface="Arial"/>
              </a:rPr>
              <a:t>Trzeci poziom konspektu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l-PL" sz="1800" b="0" strike="noStrike" spc="-1">
                <a:latin typeface="Arial"/>
              </a:rPr>
              <a:t>Czwarty poziom konspektu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latin typeface="Arial"/>
              </a:rPr>
              <a:t>Piąty poziom konspektu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latin typeface="Arial"/>
              </a:rPr>
              <a:t>Szósty poziom konspektu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l-PL" sz="1800" b="0" strike="noStrike" spc="-1">
                <a:latin typeface="Arial"/>
              </a:rPr>
              <a:t>Siódmy poziom konspektu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57160" y="1140480"/>
            <a:ext cx="6856920" cy="238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pl-PL" sz="60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	</a:t>
            </a:r>
            <a:endParaRPr lang="pl-PL" sz="6000" b="0" strike="noStrike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40000" y="3600720"/>
            <a:ext cx="6856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endParaRPr lang="pl-PL" sz="1800" b="0" strike="noStrike" spc="-1">
              <a:latin typeface="Arial"/>
            </a:endParaRPr>
          </a:p>
          <a:p>
            <a:pPr algn="ctr"/>
            <a:r>
              <a:rPr lang="pl-PL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Zastosowanie biometrii </a:t>
            </a:r>
            <a:r>
              <a:t/>
            </a:r>
            <a:br/>
            <a:r>
              <a:rPr lang="pl-PL" sz="4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 kryminalistyce</a:t>
            </a:r>
            <a:endParaRPr lang="pl-PL" sz="4400" b="0" strike="noStrike" spc="-1">
              <a:latin typeface="Arial"/>
            </a:endParaRPr>
          </a:p>
        </p:txBody>
      </p:sp>
      <p:pic>
        <p:nvPicPr>
          <p:cNvPr id="122" name="Obraz 121"/>
          <p:cNvPicPr/>
          <p:nvPr/>
        </p:nvPicPr>
        <p:blipFill>
          <a:blip r:embed="rId2"/>
          <a:stretch/>
        </p:blipFill>
        <p:spPr>
          <a:xfrm>
            <a:off x="2915640" y="936000"/>
            <a:ext cx="2570760" cy="1808640"/>
          </a:xfrm>
          <a:prstGeom prst="rect">
            <a:avLst/>
          </a:prstGeom>
          <a:ln>
            <a:noFill/>
          </a:ln>
        </p:spPr>
      </p:pic>
      <p:pic>
        <p:nvPicPr>
          <p:cNvPr id="123" name="Obraz 122"/>
          <p:cNvPicPr/>
          <p:nvPr/>
        </p:nvPicPr>
        <p:blipFill>
          <a:blip r:embed="rId3"/>
          <a:stretch/>
        </p:blipFill>
        <p:spPr>
          <a:xfrm>
            <a:off x="100440" y="127080"/>
            <a:ext cx="1950840" cy="2662920"/>
          </a:xfrm>
          <a:prstGeom prst="rect">
            <a:avLst/>
          </a:prstGeom>
          <a:ln>
            <a:noFill/>
          </a:ln>
        </p:spPr>
      </p:pic>
      <p:pic>
        <p:nvPicPr>
          <p:cNvPr id="124" name="Obraz 123"/>
          <p:cNvPicPr/>
          <p:nvPr/>
        </p:nvPicPr>
        <p:blipFill>
          <a:blip r:embed="rId4"/>
          <a:stretch/>
        </p:blipFill>
        <p:spPr>
          <a:xfrm>
            <a:off x="5885640" y="316440"/>
            <a:ext cx="2918160" cy="256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Rola eksperta</a:t>
            </a:r>
          </a:p>
        </p:txBody>
      </p:sp>
      <p:pic>
        <p:nvPicPr>
          <p:cNvPr id="154" name="Picture 2"/>
          <p:cNvPicPr/>
          <p:nvPr/>
        </p:nvPicPr>
        <p:blipFill>
          <a:blip r:embed="rId2"/>
          <a:stretch/>
        </p:blipFill>
        <p:spPr>
          <a:xfrm>
            <a:off x="4860000" y="1269000"/>
            <a:ext cx="4044240" cy="53953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251640" y="5705640"/>
            <a:ext cx="446400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Sylvia Buffington-Lester, 45 lat doświadczenia w analizie odcisków palców</a:t>
            </a:r>
            <a:endParaRPr lang="pl-PL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 (źródło: National Geographic)</a:t>
            </a: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Efekt CSI (albo W11 </a:t>
            </a:r>
            <a:r>
              <a:rPr lang="pl-PL" sz="4400" b="0" strike="noStrike" spc="-1">
                <a:solidFill>
                  <a:srgbClr val="000000"/>
                </a:solidFill>
                <a:latin typeface="Wingdings"/>
              </a:rPr>
              <a:t></a:t>
            </a: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)</a:t>
            </a:r>
          </a:p>
        </p:txBody>
      </p:sp>
      <p:pic>
        <p:nvPicPr>
          <p:cNvPr id="157" name="Picture 2"/>
          <p:cNvPicPr/>
          <p:nvPr/>
        </p:nvPicPr>
        <p:blipFill>
          <a:blip r:embed="rId2"/>
          <a:stretch/>
        </p:blipFill>
        <p:spPr>
          <a:xfrm>
            <a:off x="1547640" y="2061000"/>
            <a:ext cx="6076440" cy="3524040"/>
          </a:xfrm>
          <a:prstGeom prst="rect">
            <a:avLst/>
          </a:prstGeom>
          <a:ln>
            <a:noFill/>
          </a:ln>
        </p:spPr>
      </p:pic>
      <p:sp>
        <p:nvSpPr>
          <p:cNvPr id="158" name="CustomShape 2"/>
          <p:cNvSpPr/>
          <p:nvPr/>
        </p:nvSpPr>
        <p:spPr>
          <a:xfrm>
            <a:off x="323640" y="5585040"/>
            <a:ext cx="85687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Średni czas ustalania tożsamości sprawcy na podstawie DNA w serialu: </a:t>
            </a:r>
            <a:r>
              <a:rPr lang="pl-PL" sz="1800" b="1" strike="noStrike" spc="-1">
                <a:solidFill>
                  <a:srgbClr val="000000"/>
                </a:solidFill>
                <a:latin typeface="Calibri"/>
              </a:rPr>
              <a:t>33 sekundy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Czas ustalania tożsamości sprawcy na podstawie DNA w rzeczywistości: </a:t>
            </a:r>
            <a:r>
              <a:rPr lang="pl-PL" sz="1800" b="1" strike="noStrike" spc="-1">
                <a:solidFill>
                  <a:srgbClr val="000000"/>
                </a:solidFill>
                <a:latin typeface="Calibri"/>
              </a:rPr>
              <a:t>3 tyg-4 mies.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544" y="2564904"/>
            <a:ext cx="8676456" cy="1470025"/>
          </a:xfrm>
        </p:spPr>
        <p:txBody>
          <a:bodyPr>
            <a:normAutofit/>
          </a:bodyPr>
          <a:lstStyle/>
          <a:p>
            <a:pPr algn="ctr"/>
            <a:r>
              <a:rPr lang="pl-PL" sz="3600" b="1" dirty="0" smtClean="0"/>
              <a:t>CZY POTRAFISZ  ROZPOZNAĆ KRÓLA WŚRÓD ŁOTRÓW?</a:t>
            </a:r>
            <a:endParaRPr lang="pl-PL" dirty="0"/>
          </a:p>
        </p:txBody>
      </p:sp>
      <p:pic>
        <p:nvPicPr>
          <p:cNvPr id="1026" name="Picture 2" descr="Znalezione obrazy dla zapytania koro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11002"/>
            <a:ext cx="2553072" cy="21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e obrazy dla zapytania nó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11002"/>
            <a:ext cx="3875091" cy="25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 smtClean="0"/>
              <a:t>Które zdjęcie przedstawia Olgę Romanową, najstarszą córkę cara Mikołaja II?</a:t>
            </a:r>
            <a:endParaRPr lang="pl-PL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8730092" cy="288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Prostokąt 3"/>
          <p:cNvSpPr/>
          <p:nvPr/>
        </p:nvSpPr>
        <p:spPr>
          <a:xfrm>
            <a:off x="179512" y="2060848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29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6"/>
            <a:ext cx="8750357" cy="285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Matyldę,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obecną królową Belgów?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3311860" y="2455472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039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8" y="2455473"/>
            <a:ext cx="8673928" cy="288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Andrea </a:t>
            </a:r>
            <a:r>
              <a:rPr lang="pl-PL" sz="3200" dirty="0" err="1" smtClean="0">
                <a:solidFill>
                  <a:prstClr val="black"/>
                </a:solidFill>
                <a:ea typeface="+mj-ea"/>
                <a:cs typeface="+mj-cs"/>
              </a:rPr>
              <a:t>Casiraghi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4-go w kolejce do tronu Monaco?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6033470" y="2455473"/>
            <a:ext cx="2954255" cy="2986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85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Edwarda VII-go, </a:t>
            </a:r>
          </a:p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s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yna królowej Wiktorii?</a:t>
            </a:r>
            <a:endParaRPr lang="pl-P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7" y="2564904"/>
            <a:ext cx="8624209" cy="270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6033470" y="2455473"/>
            <a:ext cx="2954255" cy="2986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6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8" y="2455473"/>
            <a:ext cx="8673928" cy="288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Andrea </a:t>
            </a:r>
            <a:r>
              <a:rPr lang="pl-PL" sz="3200" dirty="0" err="1" smtClean="0">
                <a:solidFill>
                  <a:prstClr val="black"/>
                </a:solidFill>
                <a:ea typeface="+mj-ea"/>
                <a:cs typeface="+mj-cs"/>
              </a:rPr>
              <a:t>Casiraghi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4-go w kolejce do tronu Monaco?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6033470" y="2455473"/>
            <a:ext cx="2954255" cy="29867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06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xxx,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Wielkiego Księcia Luksemburga?</a:t>
            </a:r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57" y="2670594"/>
            <a:ext cx="8664976" cy="266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6012160" y="2560970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564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Benedyktę, </a:t>
            </a:r>
          </a:p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siężniczkę duńską?</a:t>
            </a: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2" y="2780928"/>
            <a:ext cx="8557559" cy="271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179512" y="2620371"/>
            <a:ext cx="3038170" cy="3035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692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514440" indent="-51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Dowód</a:t>
            </a:r>
          </a:p>
          <a:p>
            <a:pPr marL="514440" indent="-51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Baza danych</a:t>
            </a:r>
          </a:p>
          <a:p>
            <a:pPr marL="514440" indent="-51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Algorytm predykcji</a:t>
            </a:r>
          </a:p>
          <a:p>
            <a:pPr marL="514440" indent="-51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Przewidywanie wyglądu</a:t>
            </a:r>
          </a:p>
          <a:p>
            <a:pPr marL="514440" indent="-514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l-PL" sz="3200" b="0" strike="noStrike" spc="-1">
                <a:solidFill>
                  <a:srgbClr val="000000"/>
                </a:solidFill>
                <a:latin typeface="Calibri"/>
              </a:rPr>
              <a:t>Identyfikacja 3D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Fenotypowanie</a:t>
            </a:r>
          </a:p>
        </p:txBody>
      </p:sp>
      <p:pic>
        <p:nvPicPr>
          <p:cNvPr id="127" name="Picture 2"/>
          <p:cNvPicPr/>
          <p:nvPr/>
        </p:nvPicPr>
        <p:blipFill>
          <a:blip r:embed="rId2"/>
          <a:stretch/>
        </p:blipFill>
        <p:spPr>
          <a:xfrm>
            <a:off x="5580000" y="1534320"/>
            <a:ext cx="2952360" cy="473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6"/>
            <a:ext cx="8750357" cy="285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Franciszkę Bourbon,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Córkę Ludwika XIV?</a:t>
            </a:r>
            <a:endParaRPr lang="pl-PL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0" y="2527393"/>
            <a:ext cx="8714783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315720" y="2454815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53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err="1" smtClean="0">
                <a:solidFill>
                  <a:prstClr val="black"/>
                </a:solidFill>
                <a:ea typeface="+mj-ea"/>
                <a:cs typeface="+mj-cs"/>
              </a:rPr>
              <a:t>Mette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 </a:t>
            </a:r>
            <a:r>
              <a:rPr lang="pl-PL" sz="3200" dirty="0" err="1" smtClean="0">
                <a:solidFill>
                  <a:prstClr val="black"/>
                </a:solidFill>
                <a:ea typeface="+mj-ea"/>
                <a:cs typeface="+mj-cs"/>
              </a:rPr>
              <a:t>Marit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księżnę koronną Norwegii?</a:t>
            </a:r>
            <a:endParaRPr lang="pl-P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26736"/>
            <a:ext cx="862900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3196040" y="2453033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70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przedstawia Alfonsa XIII Bourbona, </a:t>
            </a:r>
          </a:p>
          <a:p>
            <a:pPr algn="ctr"/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króla Hiszpanii ?</a:t>
            </a:r>
            <a:endParaRPr lang="pl-P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2" y="2453033"/>
            <a:ext cx="8787755" cy="281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3196040" y="2453033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75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611560" y="548680"/>
            <a:ext cx="8280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Które zdjęcie przedstawia 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Karol Filip, </a:t>
            </a:r>
          </a:p>
          <a:p>
            <a:pPr algn="ctr"/>
            <a:r>
              <a:rPr lang="pl-PL" sz="3200" dirty="0">
                <a:solidFill>
                  <a:prstClr val="black"/>
                </a:solidFill>
                <a:ea typeface="+mj-ea"/>
                <a:cs typeface="+mj-cs"/>
              </a:rPr>
              <a:t>j</a:t>
            </a:r>
            <a:r>
              <a:rPr lang="pl-PL" sz="3200" dirty="0" smtClean="0">
                <a:solidFill>
                  <a:prstClr val="black"/>
                </a:solidFill>
                <a:ea typeface="+mj-ea"/>
                <a:cs typeface="+mj-cs"/>
              </a:rPr>
              <a:t>edyny syn króla Szwecji ?</a:t>
            </a:r>
            <a:endParaRPr lang="pl-PL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04466"/>
            <a:ext cx="8614374" cy="269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/>
          <p:cNvSpPr/>
          <p:nvPr/>
        </p:nvSpPr>
        <p:spPr>
          <a:xfrm>
            <a:off x="6042314" y="2711450"/>
            <a:ext cx="2880320" cy="2880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85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015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Fenotypowanie</a:t>
            </a:r>
          </a:p>
        </p:txBody>
      </p:sp>
      <p:pic>
        <p:nvPicPr>
          <p:cNvPr id="129" name="Picture 3"/>
          <p:cNvPicPr/>
          <p:nvPr/>
        </p:nvPicPr>
        <p:blipFill>
          <a:blip r:embed="rId2"/>
          <a:stretch/>
        </p:blipFill>
        <p:spPr>
          <a:xfrm>
            <a:off x="2843640" y="1340640"/>
            <a:ext cx="3866760" cy="5095440"/>
          </a:xfrm>
          <a:prstGeom prst="rect">
            <a:avLst/>
          </a:prstGeom>
          <a:ln>
            <a:noFill/>
          </a:ln>
        </p:spPr>
      </p:pic>
      <p:pic>
        <p:nvPicPr>
          <p:cNvPr id="130" name="Picture 4"/>
          <p:cNvPicPr/>
          <p:nvPr/>
        </p:nvPicPr>
        <p:blipFill>
          <a:blip r:embed="rId3"/>
          <a:stretch/>
        </p:blipFill>
        <p:spPr>
          <a:xfrm>
            <a:off x="2843640" y="1319760"/>
            <a:ext cx="3857400" cy="5086080"/>
          </a:xfrm>
          <a:prstGeom prst="rect">
            <a:avLst/>
          </a:prstGeom>
          <a:ln>
            <a:noFill/>
          </a:ln>
        </p:spPr>
      </p:pic>
      <p:pic>
        <p:nvPicPr>
          <p:cNvPr id="131" name="Picture 5"/>
          <p:cNvPicPr/>
          <p:nvPr/>
        </p:nvPicPr>
        <p:blipFill>
          <a:blip r:embed="rId4"/>
          <a:stretch/>
        </p:blipFill>
        <p:spPr>
          <a:xfrm>
            <a:off x="2872440" y="1340640"/>
            <a:ext cx="3838320" cy="5076360"/>
          </a:xfrm>
          <a:prstGeom prst="rect">
            <a:avLst/>
          </a:prstGeom>
          <a:ln>
            <a:noFill/>
          </a:ln>
        </p:spPr>
      </p:pic>
      <p:pic>
        <p:nvPicPr>
          <p:cNvPr id="132" name="Picture 6"/>
          <p:cNvPicPr/>
          <p:nvPr/>
        </p:nvPicPr>
        <p:blipFill>
          <a:blip r:embed="rId5"/>
          <a:stretch/>
        </p:blipFill>
        <p:spPr>
          <a:xfrm>
            <a:off x="2858040" y="1350360"/>
            <a:ext cx="3819240" cy="5086080"/>
          </a:xfrm>
          <a:prstGeom prst="rect">
            <a:avLst/>
          </a:prstGeom>
          <a:ln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251640" y="6048360"/>
            <a:ext cx="244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l-PL" sz="1800" b="1" strike="noStrike" spc="-1">
                <a:solidFill>
                  <a:srgbClr val="000000"/>
                </a:solidFill>
                <a:latin typeface="Calibri"/>
              </a:rPr>
              <a:t>PARABON NANOLABS</a:t>
            </a: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2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 additive="repl">
                                        <p:cTn id="1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Fenotypowanie</a:t>
            </a: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755640" y="1484640"/>
            <a:ext cx="7905240" cy="510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pl-PL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2"/>
          <p:cNvPicPr/>
          <p:nvPr/>
        </p:nvPicPr>
        <p:blipFill>
          <a:blip r:embed="rId2"/>
          <a:stretch/>
        </p:blipFill>
        <p:spPr>
          <a:xfrm>
            <a:off x="0" y="16920"/>
            <a:ext cx="9143640" cy="6845760"/>
          </a:xfrm>
          <a:prstGeom prst="rect">
            <a:avLst/>
          </a:prstGeom>
          <a:ln>
            <a:noFill/>
          </a:ln>
        </p:spPr>
      </p:pic>
      <p:sp>
        <p:nvSpPr>
          <p:cNvPr id="138" name="CustomShape 2"/>
          <p:cNvSpPr/>
          <p:nvPr/>
        </p:nvSpPr>
        <p:spPr>
          <a:xfrm>
            <a:off x="395640" y="332640"/>
            <a:ext cx="38880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FFFFFF"/>
                </a:solidFill>
                <a:latin typeface="Calibri"/>
              </a:rPr>
              <a:t>1987: w koszu na śmieci znaleziono czaszkę zamordowanego mężczyzny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FFFFFF"/>
                </a:solidFill>
                <a:latin typeface="Calibri"/>
              </a:rPr>
              <a:t>Analiza kształtu czaszki w połączeniu z fenotypowaniem pozwolił odtworzyć twarz mężczyzny 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Test (Max Aguilera-Helweg)</a:t>
            </a:r>
          </a:p>
        </p:txBody>
      </p:sp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516600" y="4293000"/>
            <a:ext cx="8318520" cy="2151720"/>
          </a:xfrm>
          <a:prstGeom prst="rect">
            <a:avLst/>
          </a:prstGeom>
          <a:ln>
            <a:noFill/>
          </a:ln>
        </p:spPr>
      </p:pic>
      <p:pic>
        <p:nvPicPr>
          <p:cNvPr id="141" name="Picture 4"/>
          <p:cNvPicPr/>
          <p:nvPr/>
        </p:nvPicPr>
        <p:blipFill>
          <a:blip r:embed="rId3"/>
          <a:stretch/>
        </p:blipFill>
        <p:spPr>
          <a:xfrm>
            <a:off x="201960" y="1340640"/>
            <a:ext cx="8662320" cy="28080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699640" y="4228920"/>
            <a:ext cx="1975680" cy="2280240"/>
          </a:xfrm>
          <a:prstGeom prst="rect">
            <a:avLst/>
          </a:prstGeom>
          <a:noFill/>
          <a:ln w="3816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wipe(down)">
                                      <p:cBhvr additive="repl"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Farmy śmierci</a:t>
            </a:r>
          </a:p>
        </p:txBody>
      </p:sp>
      <p:pic>
        <p:nvPicPr>
          <p:cNvPr id="144" name="Picture 2"/>
          <p:cNvPicPr/>
          <p:nvPr/>
        </p:nvPicPr>
        <p:blipFill>
          <a:blip r:embed="rId2"/>
          <a:stretch/>
        </p:blipFill>
        <p:spPr>
          <a:xfrm>
            <a:off x="1187640" y="1340640"/>
            <a:ext cx="6825600" cy="511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Przypadek Kirka Odoma</a:t>
            </a:r>
          </a:p>
        </p:txBody>
      </p:sp>
      <p:sp>
        <p:nvSpPr>
          <p:cNvPr id="146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Picture 3"/>
          <p:cNvPicPr/>
          <p:nvPr/>
        </p:nvPicPr>
        <p:blipFill>
          <a:blip r:embed="rId2"/>
          <a:stretch/>
        </p:blipFill>
        <p:spPr>
          <a:xfrm>
            <a:off x="436320" y="1917000"/>
            <a:ext cx="5734800" cy="381600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6323040" y="2394000"/>
            <a:ext cx="2448000" cy="283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22 lata w więzieniu za gwałt którego nie popełnił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Ponowne badanie DNA potwierdziły jego niewinność</a:t>
            </a:r>
            <a:endParaRPr lang="pl-PL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pl-PL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9 mln $ odszkodowania</a:t>
            </a:r>
            <a:endParaRPr lang="pl-PL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pl-PL" sz="4400" b="0" strike="noStrike" spc="-1">
                <a:solidFill>
                  <a:srgbClr val="000000"/>
                </a:solidFill>
                <a:latin typeface="Calibri"/>
              </a:rPr>
              <a:t>Przypadek Stevena Chaneya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140000" y="1600200"/>
            <a:ext cx="482400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28 lat w więzieniu za podwójne morderstwo z 1987 roku</a:t>
            </a: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pl-PL" sz="1800" b="0" strike="noStrike" spc="-1">
                <a:solidFill>
                  <a:srgbClr val="000000"/>
                </a:solidFill>
                <a:latin typeface="Calibri"/>
              </a:rPr>
              <a:t>Biegły sądowy określił prawdopodobieństwo pomyłki na 1:1000000</a:t>
            </a:r>
          </a:p>
        </p:txBody>
      </p:sp>
      <p:pic>
        <p:nvPicPr>
          <p:cNvPr id="151" name="Picture 2"/>
          <p:cNvPicPr/>
          <p:nvPr/>
        </p:nvPicPr>
        <p:blipFill>
          <a:blip r:embed="rId2"/>
          <a:stretch/>
        </p:blipFill>
        <p:spPr>
          <a:xfrm>
            <a:off x="4140000" y="4221000"/>
            <a:ext cx="4536360" cy="2494800"/>
          </a:xfrm>
          <a:prstGeom prst="rect">
            <a:avLst/>
          </a:prstGeom>
          <a:ln>
            <a:noFill/>
          </a:ln>
        </p:spPr>
      </p:pic>
      <p:pic>
        <p:nvPicPr>
          <p:cNvPr id="152" name="Picture 3"/>
          <p:cNvPicPr/>
          <p:nvPr/>
        </p:nvPicPr>
        <p:blipFill>
          <a:blip r:embed="rId3"/>
          <a:stretch/>
        </p:blipFill>
        <p:spPr>
          <a:xfrm>
            <a:off x="220320" y="1628640"/>
            <a:ext cx="3813120" cy="508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261</Words>
  <Application>Microsoft Office PowerPoint</Application>
  <PresentationFormat>Pokaz na ekranie (4:3)</PresentationFormat>
  <Paragraphs>54</Paragraphs>
  <Slides>25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25</vt:i4>
      </vt:variant>
    </vt:vector>
  </HeadingPairs>
  <TitlesOfParts>
    <vt:vector size="28" baseType="lpstr">
      <vt:lpstr>Office Theme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CZY POTRAFISZ  ROZPOZNAĆ KRÓLA WŚRÓD ŁOTRÓW?</vt:lpstr>
      <vt:lpstr>Które zdjęcie przedstawia Olgę Romanową, najstarszą córkę cara Mikołaja II?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Zastosowanie biometrii  w kryminalistyce</dc:title>
  <dc:creator>KOMPUTER JS</dc:creator>
  <cp:lastModifiedBy>Użytkownik systemu Windows</cp:lastModifiedBy>
  <cp:revision>16</cp:revision>
  <dcterms:created xsi:type="dcterms:W3CDTF">2017-01-18T18:51:38Z</dcterms:created>
  <dcterms:modified xsi:type="dcterms:W3CDTF">2017-12-08T15:26:07Z</dcterms:modified>
  <dc:language>pl-PL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Pokaz na ekranie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